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5" r:id="rId2"/>
  </p:sldIdLst>
  <p:sldSz cx="24384000" cy="13716000"/>
  <p:notesSz cx="6811963" cy="9942513"/>
  <p:defaultTextStyle>
    <a:defPPr marL="0" marR="0" indent="0" algn="l" defTabSz="914357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799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179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357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536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713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5892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071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249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428" algn="ctr" defTabSz="82546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9301"/>
    <a:srgbClr val="FFC475"/>
    <a:srgbClr val="FFC06D"/>
    <a:srgbClr val="FFD9A7"/>
    <a:srgbClr val="B51600"/>
    <a:srgbClr val="004D80"/>
    <a:srgbClr val="027001"/>
    <a:srgbClr val="5E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6283" autoAdjust="0"/>
  </p:normalViewPr>
  <p:slideViewPr>
    <p:cSldViewPr snapToGrid="0">
      <p:cViewPr>
        <p:scale>
          <a:sx n="66" d="100"/>
          <a:sy n="66" d="100"/>
        </p:scale>
        <p:origin x="384" y="-71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30987" cy="3729038"/>
          </a:xfrm>
          <a:prstGeom prst="rect">
            <a:avLst/>
          </a:prstGeom>
        </p:spPr>
        <p:txBody>
          <a:bodyPr lIns="91605" tIns="45802" rIns="91605" bIns="45802"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08262" y="4722694"/>
            <a:ext cx="4995440" cy="4474131"/>
          </a:xfrm>
          <a:prstGeom prst="rect">
            <a:avLst/>
          </a:prstGeom>
        </p:spPr>
        <p:txBody>
          <a:bodyPr lIns="91605" tIns="45802" rIns="91605" bIns="45802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1pPr>
    <a:lvl2pPr indent="228590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2pPr>
    <a:lvl3pPr indent="457179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3pPr>
    <a:lvl4pPr indent="685767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4pPr>
    <a:lvl5pPr indent="914357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5pPr>
    <a:lvl6pPr indent="1142946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6pPr>
    <a:lvl7pPr indent="1371536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7pPr>
    <a:lvl8pPr indent="1600125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8pPr>
    <a:lvl9pPr indent="1828713" defTabSz="457179" latinLnBrk="0">
      <a:lnSpc>
        <a:spcPct val="117999"/>
      </a:lnSpc>
      <a:defRPr sz="2201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30987" cy="3729038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3308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Vue d’une plage et de la mer depuis une dune de sable avec de l’herbe"/>
          <p:cNvSpPr>
            <a:spLocks noGrp="1"/>
          </p:cNvSpPr>
          <p:nvPr>
            <p:ph type="pic" idx="21"/>
          </p:nvPr>
        </p:nvSpPr>
        <p:spPr>
          <a:xfrm>
            <a:off x="3125970" y="-393700"/>
            <a:ext cx="18135602" cy="12090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exte du titre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Texte du titre</a:t>
            </a:r>
          </a:p>
        </p:txBody>
      </p:sp>
      <p:sp>
        <p:nvSpPr>
          <p:cNvPr id="22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2"/>
            </a:lvl1pPr>
            <a:lvl2pPr marL="0" indent="0" algn="ctr">
              <a:spcBef>
                <a:spcPts val="0"/>
              </a:spcBef>
              <a:buSzTx/>
              <a:buNone/>
              <a:defRPr sz="5402"/>
            </a:lvl2pPr>
            <a:lvl3pPr marL="0" indent="0" algn="ctr">
              <a:spcBef>
                <a:spcPts val="0"/>
              </a:spcBef>
              <a:buSzTx/>
              <a:buNone/>
              <a:defRPr sz="5402"/>
            </a:lvl3pPr>
            <a:lvl4pPr marL="0" indent="0" algn="ctr">
              <a:spcBef>
                <a:spcPts val="0"/>
              </a:spcBef>
              <a:buSzTx/>
              <a:buNone/>
              <a:defRPr sz="5402"/>
            </a:lvl4pPr>
            <a:lvl5pPr marL="0" indent="0" algn="ctr">
              <a:spcBef>
                <a:spcPts val="0"/>
              </a:spcBef>
              <a:buSzTx/>
              <a:buNone/>
              <a:defRPr sz="5402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Vue d’une plage et de la mer depuis une dune de sable avec de l’herbe"/>
          <p:cNvSpPr>
            <a:spLocks noGrp="1"/>
          </p:cNvSpPr>
          <p:nvPr>
            <p:ph type="pic" idx="21"/>
          </p:nvPr>
        </p:nvSpPr>
        <p:spPr>
          <a:xfrm>
            <a:off x="-50800" y="-1270000"/>
            <a:ext cx="24485600" cy="163237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>
            <a:spLocks noGrp="1"/>
          </p:cNvSpPr>
          <p:nvPr>
            <p:ph type="title"/>
          </p:nvPr>
        </p:nvSpPr>
        <p:spPr>
          <a:xfrm>
            <a:off x="1778000" y="4533901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Héron volant bas au-dessus d’une plage avec une petite clôture au premier plan"/>
          <p:cNvSpPr>
            <a:spLocks noGrp="1"/>
          </p:cNvSpPr>
          <p:nvPr>
            <p:ph type="pic" sz="half" idx="21"/>
          </p:nvPr>
        </p:nvSpPr>
        <p:spPr>
          <a:xfrm>
            <a:off x="12827001" y="952501"/>
            <a:ext cx="11468101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exte du titre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1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Texte du titre</a:t>
            </a:r>
          </a:p>
        </p:txBody>
      </p:sp>
      <p:sp>
        <p:nvSpPr>
          <p:cNvPr id="4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1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2"/>
            </a:lvl1pPr>
            <a:lvl2pPr marL="0" indent="0" algn="ctr">
              <a:spcBef>
                <a:spcPts val="0"/>
              </a:spcBef>
              <a:buSzTx/>
              <a:buNone/>
              <a:defRPr sz="5402"/>
            </a:lvl2pPr>
            <a:lvl3pPr marL="0" indent="0" algn="ctr">
              <a:spcBef>
                <a:spcPts val="0"/>
              </a:spcBef>
              <a:buSzTx/>
              <a:buNone/>
              <a:defRPr sz="5402"/>
            </a:lvl3pPr>
            <a:lvl4pPr marL="0" indent="0" algn="ctr">
              <a:spcBef>
                <a:spcPts val="0"/>
              </a:spcBef>
              <a:buSzTx/>
              <a:buNone/>
              <a:defRPr sz="5402"/>
            </a:lvl4pPr>
            <a:lvl5pPr marL="0" indent="0" algn="ctr">
              <a:spcBef>
                <a:spcPts val="0"/>
              </a:spcBef>
              <a:buSzTx/>
              <a:buNone/>
              <a:defRPr sz="5402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7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hemin sableux entre deux collines menant à l’océan"/>
          <p:cNvSpPr>
            <a:spLocks noGrp="1"/>
          </p:cNvSpPr>
          <p:nvPr>
            <p:ph type="pic" sz="half" idx="21"/>
          </p:nvPr>
        </p:nvSpPr>
        <p:spPr>
          <a:xfrm>
            <a:off x="10960102" y="3149601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67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1689099" y="3149601"/>
            <a:ext cx="10223501" cy="9296400"/>
          </a:xfrm>
          <a:prstGeom prst="rect">
            <a:avLst/>
          </a:prstGeom>
        </p:spPr>
        <p:txBody>
          <a:bodyPr/>
          <a:lstStyle>
            <a:lvl1pPr marL="558825" indent="-558825">
              <a:spcBef>
                <a:spcPts val="4501"/>
              </a:spcBef>
              <a:defRPr sz="3800"/>
            </a:lvl1pPr>
            <a:lvl2pPr marL="1117649" indent="-558825">
              <a:spcBef>
                <a:spcPts val="4501"/>
              </a:spcBef>
              <a:defRPr sz="3800"/>
            </a:lvl2pPr>
            <a:lvl3pPr marL="1676474" indent="-558825">
              <a:spcBef>
                <a:spcPts val="4501"/>
              </a:spcBef>
              <a:defRPr sz="3800"/>
            </a:lvl3pPr>
            <a:lvl4pPr marL="2235298" indent="-558825">
              <a:spcBef>
                <a:spcPts val="4501"/>
              </a:spcBef>
              <a:defRPr sz="3800"/>
            </a:lvl4pPr>
            <a:lvl5pPr marL="2794123" indent="-558825">
              <a:spcBef>
                <a:spcPts val="4501"/>
              </a:spcBef>
              <a:defRPr sz="3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>
            <a:spLocks noGrp="1"/>
          </p:cNvSpPr>
          <p:nvPr>
            <p:ph type="body" idx="1"/>
          </p:nvPr>
        </p:nvSpPr>
        <p:spPr>
          <a:xfrm>
            <a:off x="1689102" y="1778001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hemin sableux entre deux collines menant à l’océan"/>
          <p:cNvSpPr>
            <a:spLocks noGrp="1"/>
          </p:cNvSpPr>
          <p:nvPr>
            <p:ph type="pic" sz="quarter" idx="21"/>
          </p:nvPr>
        </p:nvSpPr>
        <p:spPr>
          <a:xfrm>
            <a:off x="15300325" y="7048500"/>
            <a:ext cx="8324850" cy="5549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Héron volant bas au-dessus d’une plage avec une petite clôture au premier plan"/>
          <p:cNvSpPr>
            <a:spLocks noGrp="1"/>
          </p:cNvSpPr>
          <p:nvPr>
            <p:ph type="pic" sz="quarter" idx="22"/>
          </p:nvPr>
        </p:nvSpPr>
        <p:spPr>
          <a:xfrm>
            <a:off x="15760700" y="863600"/>
            <a:ext cx="7404101" cy="7404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Vue d’une plage et de la mer depuis une dune de sable avec de l’herbe"/>
          <p:cNvSpPr>
            <a:spLocks noGrp="1"/>
          </p:cNvSpPr>
          <p:nvPr>
            <p:ph type="pic" idx="23"/>
          </p:nvPr>
        </p:nvSpPr>
        <p:spPr>
          <a:xfrm>
            <a:off x="-990599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>
            <a:spLocks noGrp="1"/>
          </p:cNvSpPr>
          <p:nvPr>
            <p:ph type="body" sz="quarter" idx="21"/>
          </p:nvPr>
        </p:nvSpPr>
        <p:spPr>
          <a:xfrm>
            <a:off x="2387600" y="8953504"/>
            <a:ext cx="19621501" cy="595035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-Gilles Allain</a:t>
            </a:r>
          </a:p>
        </p:txBody>
      </p:sp>
      <p:sp>
        <p:nvSpPr>
          <p:cNvPr id="94" name="« Saisissez une citation ici. »"/>
          <p:cNvSpPr txBox="1">
            <a:spLocks noGrp="1"/>
          </p:cNvSpPr>
          <p:nvPr>
            <p:ph type="body" sz="quarter" idx="22"/>
          </p:nvPr>
        </p:nvSpPr>
        <p:spPr>
          <a:xfrm>
            <a:off x="2387600" y="6069074"/>
            <a:ext cx="19621501" cy="84125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 Saisissez une citation ici. » </a:t>
            </a:r>
          </a:p>
        </p:txBody>
      </p:sp>
      <p:sp>
        <p:nvSpPr>
          <p:cNvPr id="9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1689102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11867455" y="13081002"/>
            <a:ext cx="636392" cy="471924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  <p:sp>
        <p:nvSpPr>
          <p:cNvPr id="4" name="Texte niveau 1…"/>
          <p:cNvSpPr txBox="1">
            <a:spLocks noGrp="1"/>
          </p:cNvSpPr>
          <p:nvPr>
            <p:ph type="body" idx="1"/>
          </p:nvPr>
        </p:nvSpPr>
        <p:spPr>
          <a:xfrm>
            <a:off x="1689102" y="3149601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hf sldNum="0" hdr="0" dt="0"/>
  <p:txStyles>
    <p:titleStyle>
      <a:lvl1pPr marL="0" marR="0" indent="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45722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914439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137166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182888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228610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274332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320054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365776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28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56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84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112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140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168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196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224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250" marR="0" indent="-635028" algn="l" defTabSz="825537" latinLnBrk="0">
        <a:lnSpc>
          <a:spcPct val="100000"/>
        </a:lnSpc>
        <a:spcBef>
          <a:spcPts val="5901"/>
        </a:spcBef>
        <a:spcAft>
          <a:spcPts val="0"/>
        </a:spcAft>
        <a:buClrTx/>
        <a:buSzPct val="125000"/>
        <a:buFontTx/>
        <a:buChar char="•"/>
        <a:tabLst/>
        <a:defRPr sz="5202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45722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914439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137166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182888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228610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274332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3200540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3657761" algn="ctr" defTabSz="825537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B692F1C-A52C-49B4-8442-2E76BF2A8DF7}"/>
              </a:ext>
            </a:extLst>
          </p:cNvPr>
          <p:cNvSpPr txBox="1"/>
          <p:nvPr/>
        </p:nvSpPr>
        <p:spPr>
          <a:xfrm>
            <a:off x="19259510" y="540612"/>
            <a:ext cx="4589253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defTabSz="825537"/>
            <a:r>
              <a:rPr lang="fr-CH" sz="2400" dirty="0"/>
              <a:t>Organigramme – 1.12.2025</a:t>
            </a:r>
          </a:p>
        </p:txBody>
      </p:sp>
      <p:cxnSp>
        <p:nvCxnSpPr>
          <p:cNvPr id="517" name="Ligne de connexion"/>
          <p:cNvCxnSpPr>
            <a:stCxn id="557" idx="0"/>
            <a:endCxn id="526" idx="0"/>
          </p:cNvCxnSpPr>
          <p:nvPr/>
        </p:nvCxnSpPr>
        <p:spPr>
          <a:xfrm flipH="1" flipV="1">
            <a:off x="12192000" y="1158288"/>
            <a:ext cx="17390" cy="140073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26" name="Conseil municipal"/>
          <p:cNvSpPr/>
          <p:nvPr/>
        </p:nvSpPr>
        <p:spPr>
          <a:xfrm>
            <a:off x="10032000" y="1158288"/>
            <a:ext cx="4320000" cy="612000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2000" dirty="0"/>
              <a:t>Conseil municipal</a:t>
            </a:r>
          </a:p>
        </p:txBody>
      </p:sp>
      <p:sp>
        <p:nvSpPr>
          <p:cNvPr id="527" name="Conseil général"/>
          <p:cNvSpPr/>
          <p:nvPr/>
        </p:nvSpPr>
        <p:spPr>
          <a:xfrm>
            <a:off x="10032000" y="226411"/>
            <a:ext cx="4320000" cy="612000"/>
          </a:xfrm>
          <a:prstGeom prst="rect">
            <a:avLst/>
          </a:prstGeom>
          <a:solidFill>
            <a:srgbClr val="92929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2000" dirty="0"/>
              <a:t>Conseil </a:t>
            </a:r>
            <a:r>
              <a:rPr sz="2000" dirty="0" err="1"/>
              <a:t>général</a:t>
            </a:r>
            <a:endParaRPr sz="2000" dirty="0"/>
          </a:p>
        </p:txBody>
      </p:sp>
      <p:sp>
        <p:nvSpPr>
          <p:cNvPr id="528" name="Secrétaire municipal"/>
          <p:cNvSpPr/>
          <p:nvPr/>
        </p:nvSpPr>
        <p:spPr>
          <a:xfrm>
            <a:off x="2942928" y="2308555"/>
            <a:ext cx="4467981" cy="644196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2000" dirty="0"/>
              <a:t>Secrétaire municipale</a:t>
            </a:r>
          </a:p>
          <a:p>
            <a:r>
              <a:rPr lang="fr-CH" sz="1600" i="1" dirty="0"/>
              <a:t>Heger Laure</a:t>
            </a:r>
          </a:p>
        </p:txBody>
      </p:sp>
      <p:sp>
        <p:nvSpPr>
          <p:cNvPr id="530" name="Office de la population"/>
          <p:cNvSpPr/>
          <p:nvPr/>
        </p:nvSpPr>
        <p:spPr>
          <a:xfrm>
            <a:off x="647567" y="6327267"/>
            <a:ext cx="2160000" cy="720000"/>
          </a:xfrm>
          <a:prstGeom prst="rect">
            <a:avLst/>
          </a:prstGeom>
          <a:solidFill>
            <a:srgbClr val="004D8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Office de la population</a:t>
            </a:r>
            <a:endParaRPr lang="fr-FR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Cimino Véronique</a:t>
            </a:r>
          </a:p>
        </p:txBody>
      </p:sp>
      <p:sp>
        <p:nvSpPr>
          <p:cNvPr id="532" name="Responsable chancellerie"/>
          <p:cNvSpPr/>
          <p:nvPr/>
        </p:nvSpPr>
        <p:spPr>
          <a:xfrm>
            <a:off x="642910" y="4799851"/>
            <a:ext cx="2160000" cy="118800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FR" sz="2000" b="1" dirty="0"/>
              <a:t>C</a:t>
            </a:r>
            <a:r>
              <a:rPr sz="2000" b="1" dirty="0" err="1"/>
              <a:t>hancellerie</a:t>
            </a:r>
            <a:endParaRPr lang="fr-CH" sz="2000" b="1" dirty="0"/>
          </a:p>
          <a:p>
            <a:endParaRPr lang="fr-CH" sz="2000" dirty="0"/>
          </a:p>
          <a:p>
            <a:r>
              <a:rPr lang="fr-CH" sz="1600" i="1" dirty="0"/>
              <a:t>Moulin Benoîte</a:t>
            </a:r>
          </a:p>
        </p:txBody>
      </p:sp>
      <p:sp>
        <p:nvSpPr>
          <p:cNvPr id="533" name="Cercle"/>
          <p:cNvSpPr/>
          <p:nvPr/>
        </p:nvSpPr>
        <p:spPr>
          <a:xfrm>
            <a:off x="7603322" y="2585038"/>
            <a:ext cx="217341" cy="217341"/>
          </a:xfrm>
          <a:prstGeom prst="ellipse">
            <a:avLst/>
          </a:prstGeom>
          <a:solidFill>
            <a:srgbClr val="92929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sp>
        <p:nvSpPr>
          <p:cNvPr id="534" name="Supra-commissions"/>
          <p:cNvSpPr/>
          <p:nvPr/>
        </p:nvSpPr>
        <p:spPr>
          <a:xfrm>
            <a:off x="19802039" y="1910088"/>
            <a:ext cx="2385315" cy="612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2000" dirty="0"/>
              <a:t>Supra-commissions</a:t>
            </a:r>
          </a:p>
        </p:txBody>
      </p:sp>
      <p:sp>
        <p:nvSpPr>
          <p:cNvPr id="541" name="/"/>
          <p:cNvSpPr txBox="1"/>
          <p:nvPr/>
        </p:nvSpPr>
        <p:spPr>
          <a:xfrm>
            <a:off x="21705922" y="2214654"/>
            <a:ext cx="102657" cy="4103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25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endParaRPr sz="2000" dirty="0"/>
          </a:p>
        </p:txBody>
      </p:sp>
      <p:sp>
        <p:nvSpPr>
          <p:cNvPr id="543" name="Cercle"/>
          <p:cNvSpPr/>
          <p:nvPr/>
        </p:nvSpPr>
        <p:spPr>
          <a:xfrm>
            <a:off x="1669785" y="3615497"/>
            <a:ext cx="217341" cy="217341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sp>
        <p:nvSpPr>
          <p:cNvPr id="548" name="Informatique"/>
          <p:cNvSpPr/>
          <p:nvPr/>
        </p:nvSpPr>
        <p:spPr>
          <a:xfrm>
            <a:off x="642909" y="7152205"/>
            <a:ext cx="2152569" cy="720000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1500" dirty="0"/>
              <a:t>Informatique</a:t>
            </a:r>
            <a:endParaRPr lang="fr-CH" sz="2000" dirty="0"/>
          </a:p>
          <a:p>
            <a:r>
              <a:rPr lang="fr-CH" sz="1500" i="1" dirty="0"/>
              <a:t>Martins Alexandre</a:t>
            </a:r>
          </a:p>
        </p:txBody>
      </p:sp>
      <p:sp>
        <p:nvSpPr>
          <p:cNvPr id="550" name="Coordination…"/>
          <p:cNvSpPr/>
          <p:nvPr/>
        </p:nvSpPr>
        <p:spPr>
          <a:xfrm>
            <a:off x="3703091" y="1691526"/>
            <a:ext cx="2947653" cy="8061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algn="l">
              <a:defRPr sz="2200" b="0" i="1">
                <a:solidFill>
                  <a:srgbClr val="5E5E5E"/>
                </a:solidFill>
              </a:defRPr>
            </a:pPr>
            <a:r>
              <a:rPr sz="1600" dirty="0"/>
              <a:t>Coordination</a:t>
            </a:r>
            <a:r>
              <a:rPr lang="fr-CH" sz="1600" dirty="0"/>
              <a:t> d</a:t>
            </a:r>
            <a:r>
              <a:rPr sz="1600" dirty="0"/>
              <a:t>e </a:t>
            </a:r>
            <a:r>
              <a:rPr lang="fr-CH" sz="1600" dirty="0"/>
              <a:t>l’</a:t>
            </a:r>
            <a:r>
              <a:rPr sz="1600" dirty="0"/>
              <a:t>administration</a:t>
            </a:r>
          </a:p>
        </p:txBody>
      </p:sp>
      <p:sp>
        <p:nvSpPr>
          <p:cNvPr id="552" name="Cercle"/>
          <p:cNvSpPr/>
          <p:nvPr/>
        </p:nvSpPr>
        <p:spPr>
          <a:xfrm>
            <a:off x="5068248" y="3621580"/>
            <a:ext cx="217341" cy="217341"/>
          </a:xfrm>
          <a:prstGeom prst="ellipse">
            <a:avLst/>
          </a:prstGeom>
          <a:solidFill>
            <a:srgbClr val="02700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cxnSp>
        <p:nvCxnSpPr>
          <p:cNvPr id="554" name="Ligne de connexion"/>
          <p:cNvCxnSpPr>
            <a:cxnSpLocks/>
            <a:stCxn id="526" idx="0"/>
            <a:endCxn id="527" idx="2"/>
          </p:cNvCxnSpPr>
          <p:nvPr/>
        </p:nvCxnSpPr>
        <p:spPr>
          <a:xfrm flipV="1">
            <a:off x="12192000" y="838411"/>
            <a:ext cx="0" cy="31987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55" name="Commissions"/>
          <p:cNvSpPr/>
          <p:nvPr/>
        </p:nvSpPr>
        <p:spPr>
          <a:xfrm>
            <a:off x="15482039" y="1910088"/>
            <a:ext cx="4320000" cy="612000"/>
          </a:xfrm>
          <a:prstGeom prst="rect">
            <a:avLst/>
          </a:prstGeom>
          <a:solidFill>
            <a:srgbClr val="5E5E5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2000" dirty="0"/>
              <a:t>Commissions</a:t>
            </a:r>
          </a:p>
        </p:txBody>
      </p:sp>
      <p:cxnSp>
        <p:nvCxnSpPr>
          <p:cNvPr id="556" name="Ligne de connexion"/>
          <p:cNvCxnSpPr>
            <a:cxnSpLocks/>
            <a:stCxn id="543" idx="7"/>
            <a:endCxn id="557" idx="2"/>
          </p:cNvCxnSpPr>
          <p:nvPr/>
        </p:nvCxnSpPr>
        <p:spPr>
          <a:xfrm flipV="1">
            <a:off x="1855297" y="2667692"/>
            <a:ext cx="10245422" cy="979634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57" name="Cercle"/>
          <p:cNvSpPr/>
          <p:nvPr/>
        </p:nvSpPr>
        <p:spPr>
          <a:xfrm>
            <a:off x="12100719" y="2559021"/>
            <a:ext cx="217341" cy="217341"/>
          </a:xfrm>
          <a:prstGeom prst="ellipse">
            <a:avLst/>
          </a:prstGeom>
          <a:solidFill>
            <a:srgbClr val="92929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cxnSp>
        <p:nvCxnSpPr>
          <p:cNvPr id="558" name="Ligne de connexion"/>
          <p:cNvCxnSpPr>
            <a:cxnSpLocks/>
            <a:stCxn id="557" idx="2"/>
            <a:endCxn id="533" idx="6"/>
          </p:cNvCxnSpPr>
          <p:nvPr/>
        </p:nvCxnSpPr>
        <p:spPr>
          <a:xfrm flipH="1">
            <a:off x="7820663" y="2667692"/>
            <a:ext cx="4280056" cy="2601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59" name="Cercle"/>
          <p:cNvSpPr/>
          <p:nvPr/>
        </p:nvSpPr>
        <p:spPr>
          <a:xfrm>
            <a:off x="12104358" y="2121108"/>
            <a:ext cx="217341" cy="217341"/>
          </a:xfrm>
          <a:prstGeom prst="ellipse">
            <a:avLst/>
          </a:prstGeom>
          <a:solidFill>
            <a:srgbClr val="92929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cxnSp>
        <p:nvCxnSpPr>
          <p:cNvPr id="560" name="Ligne de connexion"/>
          <p:cNvCxnSpPr>
            <a:cxnSpLocks/>
            <a:stCxn id="76" idx="2"/>
            <a:endCxn id="559" idx="6"/>
          </p:cNvCxnSpPr>
          <p:nvPr/>
        </p:nvCxnSpPr>
        <p:spPr>
          <a:xfrm flipH="1" flipV="1">
            <a:off x="12321699" y="2229779"/>
            <a:ext cx="2781565" cy="16462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cxnSp>
        <p:nvCxnSpPr>
          <p:cNvPr id="562" name="Ligne de connexion"/>
          <p:cNvCxnSpPr>
            <a:cxnSpLocks/>
            <a:stCxn id="552" idx="7"/>
            <a:endCxn id="557" idx="2"/>
          </p:cNvCxnSpPr>
          <p:nvPr/>
        </p:nvCxnSpPr>
        <p:spPr>
          <a:xfrm flipV="1">
            <a:off x="5253760" y="2667692"/>
            <a:ext cx="6846959" cy="985717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65" name="Générations"/>
          <p:cNvSpPr/>
          <p:nvPr/>
        </p:nvSpPr>
        <p:spPr>
          <a:xfrm>
            <a:off x="7599414" y="4799579"/>
            <a:ext cx="2160000" cy="1188000"/>
          </a:xfrm>
          <a:prstGeom prst="rect">
            <a:avLst/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2000" b="1" dirty="0"/>
              <a:t>Structure d’accueil</a:t>
            </a:r>
          </a:p>
          <a:p>
            <a:endParaRPr lang="fr-CH" sz="2000" dirty="0"/>
          </a:p>
          <a:p>
            <a:r>
              <a:rPr lang="fr-CH" sz="1600" i="1" dirty="0"/>
              <a:t>Antonin Fabienne</a:t>
            </a:r>
          </a:p>
        </p:txBody>
      </p:sp>
      <p:sp>
        <p:nvSpPr>
          <p:cNvPr id="566" name="Intégration"/>
          <p:cNvSpPr/>
          <p:nvPr/>
        </p:nvSpPr>
        <p:spPr>
          <a:xfrm>
            <a:off x="12221638" y="12020849"/>
            <a:ext cx="2179948" cy="660668"/>
          </a:xfrm>
          <a:prstGeom prst="rect">
            <a:avLst/>
          </a:prstGeom>
          <a:solidFill>
            <a:srgbClr val="FFC47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Intégration</a:t>
            </a:r>
          </a:p>
          <a:p>
            <a:r>
              <a:rPr lang="fr-CH" sz="1500" dirty="0" err="1">
                <a:solidFill>
                  <a:schemeClr val="bg1"/>
                </a:solidFill>
              </a:rPr>
              <a:t>Heimgartner</a:t>
            </a:r>
            <a:r>
              <a:rPr lang="fr-CH" sz="1500" dirty="0">
                <a:solidFill>
                  <a:schemeClr val="bg1"/>
                </a:solidFill>
              </a:rPr>
              <a:t> Patricia</a:t>
            </a:r>
          </a:p>
        </p:txBody>
      </p:sp>
      <p:sp>
        <p:nvSpPr>
          <p:cNvPr id="568" name="Cohésion sociale,…"/>
          <p:cNvSpPr/>
          <p:nvPr/>
        </p:nvSpPr>
        <p:spPr>
          <a:xfrm>
            <a:off x="12213030" y="6327267"/>
            <a:ext cx="2160000" cy="718178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r>
              <a:rPr lang="fr-FR" sz="1500" b="0" i="1" dirty="0">
                <a:solidFill>
                  <a:schemeClr val="bg1"/>
                </a:solidFill>
              </a:rPr>
              <a:t>Action socioculturelle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No Name</a:t>
            </a:r>
          </a:p>
        </p:txBody>
      </p:sp>
      <p:sp>
        <p:nvSpPr>
          <p:cNvPr id="569" name="Sports, culture, manifestations"/>
          <p:cNvSpPr/>
          <p:nvPr/>
        </p:nvSpPr>
        <p:spPr>
          <a:xfrm>
            <a:off x="12221638" y="7165455"/>
            <a:ext cx="2160000" cy="720000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Espaces et Culture</a:t>
            </a:r>
          </a:p>
          <a:p>
            <a:r>
              <a:rPr lang="fr-CH" sz="1500" dirty="0">
                <a:solidFill>
                  <a:schemeClr val="bg1"/>
                </a:solidFill>
              </a:rPr>
              <a:t>Coppey Jessie</a:t>
            </a:r>
          </a:p>
          <a:p>
            <a:r>
              <a:rPr lang="fr-CH" sz="1500" dirty="0">
                <a:solidFill>
                  <a:schemeClr val="bg1"/>
                </a:solidFill>
              </a:rPr>
              <a:t>De Ieso Nadia</a:t>
            </a:r>
          </a:p>
        </p:txBody>
      </p:sp>
      <p:sp>
        <p:nvSpPr>
          <p:cNvPr id="571" name="Formation"/>
          <p:cNvSpPr/>
          <p:nvPr/>
        </p:nvSpPr>
        <p:spPr>
          <a:xfrm>
            <a:off x="9910526" y="4799579"/>
            <a:ext cx="2160000" cy="1188000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sz="2000" b="1" dirty="0"/>
              <a:t>Formation</a:t>
            </a:r>
            <a:endParaRPr lang="fr-CH" sz="2000" b="1" dirty="0"/>
          </a:p>
          <a:p>
            <a:endParaRPr lang="fr-CH" sz="2000" dirty="0"/>
          </a:p>
          <a:p>
            <a:r>
              <a:rPr lang="fr-CH" sz="1600" i="1" dirty="0"/>
              <a:t>Darbellay Samuel</a:t>
            </a:r>
          </a:p>
        </p:txBody>
      </p:sp>
      <p:sp>
        <p:nvSpPr>
          <p:cNvPr id="572" name="Sécurité"/>
          <p:cNvSpPr/>
          <p:nvPr/>
        </p:nvSpPr>
        <p:spPr>
          <a:xfrm>
            <a:off x="14517915" y="4799247"/>
            <a:ext cx="4415349" cy="1187141"/>
          </a:xfrm>
          <a:prstGeom prst="rect">
            <a:avLst/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endParaRPr lang="fr-FR" sz="2000" b="1" dirty="0"/>
          </a:p>
          <a:p>
            <a:r>
              <a:rPr sz="2000" b="1" dirty="0" err="1"/>
              <a:t>Sécurité</a:t>
            </a:r>
            <a:endParaRPr lang="fr-CH" sz="2000" b="1" dirty="0"/>
          </a:p>
          <a:p>
            <a:endParaRPr lang="fr-CH" sz="1600" b="1" dirty="0"/>
          </a:p>
          <a:p>
            <a:r>
              <a:rPr lang="fr-CH" sz="1600" dirty="0" err="1"/>
              <a:t>Witschard</a:t>
            </a:r>
            <a:r>
              <a:rPr lang="fr-CH" sz="1600" dirty="0"/>
              <a:t> Stéphane (coordinateur)</a:t>
            </a:r>
          </a:p>
          <a:p>
            <a:endParaRPr lang="fr-CH" sz="1600" dirty="0"/>
          </a:p>
        </p:txBody>
      </p:sp>
      <p:sp>
        <p:nvSpPr>
          <p:cNvPr id="574" name="Cercle"/>
          <p:cNvSpPr/>
          <p:nvPr/>
        </p:nvSpPr>
        <p:spPr>
          <a:xfrm>
            <a:off x="13184358" y="3638585"/>
            <a:ext cx="217341" cy="217341"/>
          </a:xfrm>
          <a:prstGeom prst="ellipse">
            <a:avLst/>
          </a:prstGeom>
          <a:solidFill>
            <a:srgbClr val="FE9301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cxnSp>
        <p:nvCxnSpPr>
          <p:cNvPr id="577" name="Ligne de connexion"/>
          <p:cNvCxnSpPr>
            <a:cxnSpLocks/>
            <a:stCxn id="557" idx="5"/>
            <a:endCxn id="574" idx="1"/>
          </p:cNvCxnSpPr>
          <p:nvPr/>
        </p:nvCxnSpPr>
        <p:spPr>
          <a:xfrm>
            <a:off x="12286231" y="2744533"/>
            <a:ext cx="929956" cy="925881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582" name="C-Projet I&amp;E"/>
          <p:cNvSpPr/>
          <p:nvPr/>
        </p:nvSpPr>
        <p:spPr>
          <a:xfrm>
            <a:off x="19176165" y="5598298"/>
            <a:ext cx="4467976" cy="383655"/>
          </a:xfrm>
          <a:prstGeom prst="rect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FR" sz="1400" b="1" dirty="0"/>
              <a:t>Chefs de projets</a:t>
            </a:r>
            <a:endParaRPr lang="fr-CH" sz="1400" b="1" dirty="0"/>
          </a:p>
          <a:p>
            <a:r>
              <a:rPr lang="fr-CH" sz="1400" i="1" dirty="0"/>
              <a:t>Berthouzoz Yvon – No </a:t>
            </a:r>
            <a:r>
              <a:rPr lang="fr-CH" sz="1400" i="1" dirty="0" err="1"/>
              <a:t>name</a:t>
            </a:r>
            <a:endParaRPr sz="1101" i="1" dirty="0"/>
          </a:p>
        </p:txBody>
      </p:sp>
      <p:sp>
        <p:nvSpPr>
          <p:cNvPr id="587" name="Eaux"/>
          <p:cNvSpPr/>
          <p:nvPr/>
        </p:nvSpPr>
        <p:spPr>
          <a:xfrm>
            <a:off x="19174833" y="7159033"/>
            <a:ext cx="2160000" cy="713172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Eau</a:t>
            </a:r>
            <a:r>
              <a:rPr lang="fr-FR" sz="1500" dirty="0">
                <a:solidFill>
                  <a:schemeClr val="bg1"/>
                </a:solidFill>
              </a:rPr>
              <a:t> potable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Calistri Manuel</a:t>
            </a:r>
          </a:p>
        </p:txBody>
      </p:sp>
      <p:sp>
        <p:nvSpPr>
          <p:cNvPr id="588" name="Espaces verts"/>
          <p:cNvSpPr/>
          <p:nvPr/>
        </p:nvSpPr>
        <p:spPr>
          <a:xfrm>
            <a:off x="19174833" y="8805931"/>
            <a:ext cx="2160000" cy="69017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Parcs &amp; Jardins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 err="1">
                <a:solidFill>
                  <a:schemeClr val="bg1"/>
                </a:solidFill>
              </a:rPr>
              <a:t>Wulschleger</a:t>
            </a:r>
            <a:r>
              <a:rPr lang="fr-CH" sz="1500" dirty="0">
                <a:solidFill>
                  <a:schemeClr val="bg1"/>
                </a:solidFill>
              </a:rPr>
              <a:t> Patrick</a:t>
            </a:r>
          </a:p>
        </p:txBody>
      </p:sp>
      <p:sp>
        <p:nvSpPr>
          <p:cNvPr id="589" name="Forêts"/>
          <p:cNvSpPr/>
          <p:nvPr/>
        </p:nvSpPr>
        <p:spPr>
          <a:xfrm>
            <a:off x="21503287" y="9599326"/>
            <a:ext cx="2135707" cy="69017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Forêt</a:t>
            </a:r>
            <a:r>
              <a:rPr lang="fr-FR" sz="1500" dirty="0">
                <a:solidFill>
                  <a:schemeClr val="bg1"/>
                </a:solidFill>
              </a:rPr>
              <a:t>s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Thiessoz Yann</a:t>
            </a:r>
          </a:p>
        </p:txBody>
      </p:sp>
      <p:sp>
        <p:nvSpPr>
          <p:cNvPr id="591" name="Constructions"/>
          <p:cNvSpPr/>
          <p:nvPr/>
        </p:nvSpPr>
        <p:spPr>
          <a:xfrm>
            <a:off x="21495886" y="7152204"/>
            <a:ext cx="2137234" cy="720000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Constructions</a:t>
            </a:r>
            <a:endParaRPr lang="fr-CH" sz="1500" i="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Carron Raphaël</a:t>
            </a:r>
          </a:p>
        </p:txBody>
      </p:sp>
      <p:sp>
        <p:nvSpPr>
          <p:cNvPr id="593" name="Cadastre"/>
          <p:cNvSpPr/>
          <p:nvPr/>
        </p:nvSpPr>
        <p:spPr>
          <a:xfrm>
            <a:off x="21503288" y="7982282"/>
            <a:ext cx="2140854" cy="708580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Cadastre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 err="1">
                <a:solidFill>
                  <a:schemeClr val="bg1"/>
                </a:solidFill>
              </a:rPr>
              <a:t>Virginie-Thérésa</a:t>
            </a:r>
            <a:r>
              <a:rPr lang="fr-CH" sz="1500" dirty="0">
                <a:solidFill>
                  <a:schemeClr val="bg1"/>
                </a:solidFill>
              </a:rPr>
              <a:t> Hélène</a:t>
            </a:r>
          </a:p>
        </p:txBody>
      </p:sp>
      <p:sp>
        <p:nvSpPr>
          <p:cNvPr id="594" name="Agriculture"/>
          <p:cNvSpPr/>
          <p:nvPr/>
        </p:nvSpPr>
        <p:spPr>
          <a:xfrm>
            <a:off x="19174807" y="11204815"/>
            <a:ext cx="2139358" cy="68283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sz="1500" dirty="0">
                <a:solidFill>
                  <a:schemeClr val="bg1"/>
                </a:solidFill>
              </a:rPr>
              <a:t>Agriculture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Bayard Mallika</a:t>
            </a:r>
          </a:p>
        </p:txBody>
      </p:sp>
      <p:sp>
        <p:nvSpPr>
          <p:cNvPr id="595" name="Mobilité, routes et ouvrages"/>
          <p:cNvSpPr/>
          <p:nvPr/>
        </p:nvSpPr>
        <p:spPr>
          <a:xfrm>
            <a:off x="19174833" y="7984779"/>
            <a:ext cx="2160000" cy="708579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Assainissement urbain</a:t>
            </a:r>
          </a:p>
          <a:p>
            <a:r>
              <a:rPr lang="fr-CH" sz="1500" dirty="0">
                <a:solidFill>
                  <a:schemeClr val="bg1"/>
                </a:solidFill>
              </a:rPr>
              <a:t>Germanier Pascal</a:t>
            </a:r>
          </a:p>
        </p:txBody>
      </p:sp>
      <p:sp>
        <p:nvSpPr>
          <p:cNvPr id="597" name="Environnement…"/>
          <p:cNvSpPr/>
          <p:nvPr/>
        </p:nvSpPr>
        <p:spPr>
          <a:xfrm>
            <a:off x="21504783" y="8800940"/>
            <a:ext cx="2139358" cy="69017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r>
              <a:rPr lang="fr-CH" sz="1500" b="0" i="1" dirty="0">
                <a:solidFill>
                  <a:schemeClr val="bg1"/>
                </a:solidFill>
              </a:rPr>
              <a:t>Energie</a:t>
            </a:r>
            <a:endParaRPr sz="1500" b="0" i="1" dirty="0">
              <a:solidFill>
                <a:schemeClr val="bg1"/>
              </a:solidFill>
            </a:endParaRPr>
          </a:p>
          <a:p>
            <a:r>
              <a:rPr lang="fr-CH" sz="1500" b="0" i="1" dirty="0">
                <a:solidFill>
                  <a:schemeClr val="bg1"/>
                </a:solidFill>
              </a:rPr>
              <a:t>Odermatt Lionel</a:t>
            </a:r>
          </a:p>
        </p:txBody>
      </p:sp>
      <p:sp>
        <p:nvSpPr>
          <p:cNvPr id="599" name="Cercle"/>
          <p:cNvSpPr/>
          <p:nvPr/>
        </p:nvSpPr>
        <p:spPr>
          <a:xfrm>
            <a:off x="21300468" y="3645006"/>
            <a:ext cx="217341" cy="217341"/>
          </a:xfrm>
          <a:prstGeom prst="ellipse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cxnSp>
        <p:nvCxnSpPr>
          <p:cNvPr id="602" name="Ligne de connexion"/>
          <p:cNvCxnSpPr>
            <a:cxnSpLocks/>
            <a:stCxn id="557" idx="6"/>
            <a:endCxn id="599" idx="1"/>
          </p:cNvCxnSpPr>
          <p:nvPr/>
        </p:nvCxnSpPr>
        <p:spPr>
          <a:xfrm>
            <a:off x="12318060" y="2667692"/>
            <a:ext cx="9014237" cy="1009143"/>
          </a:xfrm>
          <a:prstGeom prst="straightConnector1">
            <a:avLst/>
          </a:prstGeom>
          <a:ln w="12700">
            <a:solidFill>
              <a:srgbClr val="000000"/>
            </a:solidFill>
            <a:miter lim="400000"/>
          </a:ln>
        </p:spPr>
      </p:cxnSp>
      <p:sp>
        <p:nvSpPr>
          <p:cNvPr id="90" name="Agence AVS communale">
            <a:extLst>
              <a:ext uri="{FF2B5EF4-FFF2-40B4-BE49-F238E27FC236}">
                <a16:creationId xmlns:a16="http://schemas.microsoft.com/office/drawing/2014/main" id="{5F3203AA-1FC2-4A62-B8BA-DDD4F13D276E}"/>
              </a:ext>
            </a:extLst>
          </p:cNvPr>
          <p:cNvSpPr/>
          <p:nvPr/>
        </p:nvSpPr>
        <p:spPr>
          <a:xfrm>
            <a:off x="16803799" y="6327267"/>
            <a:ext cx="2129465" cy="717013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Santé et sécurité</a:t>
            </a:r>
          </a:p>
          <a:p>
            <a:r>
              <a:rPr lang="fr-CH" sz="1500" dirty="0">
                <a:solidFill>
                  <a:schemeClr val="bg1"/>
                </a:solidFill>
              </a:rPr>
              <a:t>Witschard Stéphane</a:t>
            </a:r>
            <a:endParaRPr sz="1500" i="0" dirty="0">
              <a:solidFill>
                <a:schemeClr val="bg1"/>
              </a:solidFill>
            </a:endParaRPr>
          </a:p>
        </p:txBody>
      </p:sp>
      <p:sp>
        <p:nvSpPr>
          <p:cNvPr id="208" name="Informatique">
            <a:extLst>
              <a:ext uri="{FF2B5EF4-FFF2-40B4-BE49-F238E27FC236}">
                <a16:creationId xmlns:a16="http://schemas.microsoft.com/office/drawing/2014/main" id="{5A68C259-F7D0-4A07-A194-62F475D1274C}"/>
              </a:ext>
            </a:extLst>
          </p:cNvPr>
          <p:cNvSpPr/>
          <p:nvPr/>
        </p:nvSpPr>
        <p:spPr>
          <a:xfrm>
            <a:off x="5251237" y="4799553"/>
            <a:ext cx="2160000" cy="1188000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2000" b="1" dirty="0"/>
              <a:t>Ressources humaines</a:t>
            </a:r>
            <a:endParaRPr lang="fr-CH" sz="1100" i="1" dirty="0"/>
          </a:p>
          <a:p>
            <a:r>
              <a:rPr lang="fr-CH" sz="1600" i="1" dirty="0"/>
              <a:t>Prati Géraldine</a:t>
            </a:r>
          </a:p>
        </p:txBody>
      </p:sp>
      <p:sp>
        <p:nvSpPr>
          <p:cNvPr id="211" name="Informatique">
            <a:extLst>
              <a:ext uri="{FF2B5EF4-FFF2-40B4-BE49-F238E27FC236}">
                <a16:creationId xmlns:a16="http://schemas.microsoft.com/office/drawing/2014/main" id="{F1F11FEA-BBB2-41A3-9710-5D3F00AAAA7A}"/>
              </a:ext>
            </a:extLst>
          </p:cNvPr>
          <p:cNvSpPr/>
          <p:nvPr/>
        </p:nvSpPr>
        <p:spPr>
          <a:xfrm>
            <a:off x="2947390" y="4801214"/>
            <a:ext cx="2160000" cy="1188000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2000" b="1" dirty="0"/>
              <a:t>Finances</a:t>
            </a:r>
          </a:p>
          <a:p>
            <a:endParaRPr lang="fr-CH" sz="1600" i="1" dirty="0"/>
          </a:p>
          <a:p>
            <a:r>
              <a:rPr lang="fr-CH" sz="1600" i="1" dirty="0"/>
              <a:t>Jacquod Alexandra</a:t>
            </a:r>
          </a:p>
        </p:txBody>
      </p:sp>
      <p:sp>
        <p:nvSpPr>
          <p:cNvPr id="216" name="Sécurité">
            <a:extLst>
              <a:ext uri="{FF2B5EF4-FFF2-40B4-BE49-F238E27FC236}">
                <a16:creationId xmlns:a16="http://schemas.microsoft.com/office/drawing/2014/main" id="{D5A0F441-FF27-4627-92D3-E3D77458E402}"/>
              </a:ext>
            </a:extLst>
          </p:cNvPr>
          <p:cNvSpPr/>
          <p:nvPr/>
        </p:nvSpPr>
        <p:spPr>
          <a:xfrm>
            <a:off x="19177204" y="4798388"/>
            <a:ext cx="2159977" cy="731264"/>
          </a:xfrm>
          <a:prstGeom prst="rect">
            <a:avLst/>
          </a:prstGeom>
          <a:solidFill>
            <a:srgbClr val="B516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1600" b="1" dirty="0"/>
              <a:t>Infrastructures et équipements</a:t>
            </a:r>
          </a:p>
          <a:p>
            <a:r>
              <a:rPr lang="fr-CH" sz="1400" i="1" dirty="0"/>
              <a:t>Boucher Patrick</a:t>
            </a:r>
            <a:endParaRPr sz="1400" i="1" dirty="0"/>
          </a:p>
        </p:txBody>
      </p:sp>
      <p:sp>
        <p:nvSpPr>
          <p:cNvPr id="76" name="Cercle">
            <a:extLst>
              <a:ext uri="{FF2B5EF4-FFF2-40B4-BE49-F238E27FC236}">
                <a16:creationId xmlns:a16="http://schemas.microsoft.com/office/drawing/2014/main" id="{C2940752-96D1-48DC-A037-2BD3EE5A05E0}"/>
              </a:ext>
            </a:extLst>
          </p:cNvPr>
          <p:cNvSpPr/>
          <p:nvPr/>
        </p:nvSpPr>
        <p:spPr>
          <a:xfrm>
            <a:off x="15103264" y="2137570"/>
            <a:ext cx="217341" cy="217341"/>
          </a:xfrm>
          <a:prstGeom prst="ellipse">
            <a:avLst/>
          </a:prstGeom>
          <a:solidFill>
            <a:srgbClr val="929292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2400"/>
          </a:p>
        </p:txBody>
      </p:sp>
      <p:sp>
        <p:nvSpPr>
          <p:cNvPr id="78" name="Structures d’accueil">
            <a:extLst>
              <a:ext uri="{FF2B5EF4-FFF2-40B4-BE49-F238E27FC236}">
                <a16:creationId xmlns:a16="http://schemas.microsoft.com/office/drawing/2014/main" id="{1CFD54E4-61F5-433E-B19D-E39A41F8555E}"/>
              </a:ext>
            </a:extLst>
          </p:cNvPr>
          <p:cNvSpPr/>
          <p:nvPr/>
        </p:nvSpPr>
        <p:spPr>
          <a:xfrm>
            <a:off x="14517914" y="6327267"/>
            <a:ext cx="2129465" cy="718178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Police municipale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Melly Frédéric (Chef)</a:t>
            </a:r>
          </a:p>
        </p:txBody>
      </p:sp>
      <p:sp>
        <p:nvSpPr>
          <p:cNvPr id="79" name="Structures d’accueil">
            <a:extLst>
              <a:ext uri="{FF2B5EF4-FFF2-40B4-BE49-F238E27FC236}">
                <a16:creationId xmlns:a16="http://schemas.microsoft.com/office/drawing/2014/main" id="{4C2158B5-0419-4BCF-A69D-70F6BD344E27}"/>
              </a:ext>
            </a:extLst>
          </p:cNvPr>
          <p:cNvSpPr/>
          <p:nvPr/>
        </p:nvSpPr>
        <p:spPr>
          <a:xfrm>
            <a:off x="14525460" y="11219099"/>
            <a:ext cx="2121919" cy="670417"/>
          </a:xfrm>
          <a:prstGeom prst="rect">
            <a:avLst/>
          </a:prstGeom>
          <a:solidFill>
            <a:srgbClr val="FFC47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CSP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Antonin David</a:t>
            </a:r>
          </a:p>
        </p:txBody>
      </p:sp>
      <p:sp>
        <p:nvSpPr>
          <p:cNvPr id="81" name="Structures d’accueil">
            <a:extLst>
              <a:ext uri="{FF2B5EF4-FFF2-40B4-BE49-F238E27FC236}">
                <a16:creationId xmlns:a16="http://schemas.microsoft.com/office/drawing/2014/main" id="{89A1A770-E01D-4A61-8A95-A6CD9053AB79}"/>
              </a:ext>
            </a:extLst>
          </p:cNvPr>
          <p:cNvSpPr/>
          <p:nvPr/>
        </p:nvSpPr>
        <p:spPr>
          <a:xfrm>
            <a:off x="16803799" y="11219098"/>
            <a:ext cx="2129464" cy="670417"/>
          </a:xfrm>
          <a:prstGeom prst="rect">
            <a:avLst/>
          </a:prstGeom>
          <a:solidFill>
            <a:srgbClr val="FFC06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EMCR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Girod Philippe</a:t>
            </a:r>
          </a:p>
        </p:txBody>
      </p:sp>
      <p:sp>
        <p:nvSpPr>
          <p:cNvPr id="93" name="Structures d’accueil">
            <a:extLst>
              <a:ext uri="{FF2B5EF4-FFF2-40B4-BE49-F238E27FC236}">
                <a16:creationId xmlns:a16="http://schemas.microsoft.com/office/drawing/2014/main" id="{600F2FF5-2B5D-49F4-9A28-FEBA3218429C}"/>
              </a:ext>
            </a:extLst>
          </p:cNvPr>
          <p:cNvSpPr/>
          <p:nvPr/>
        </p:nvSpPr>
        <p:spPr>
          <a:xfrm>
            <a:off x="9921510" y="7158089"/>
            <a:ext cx="2149016" cy="720000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fr-CH" sz="1500" b="0" i="1" dirty="0">
                <a:solidFill>
                  <a:schemeClr val="bg1"/>
                </a:solidFill>
              </a:rPr>
              <a:t>Centre </a:t>
            </a:r>
            <a:r>
              <a:rPr lang="fr-CH" sz="1500" b="0" i="1" dirty="0" err="1">
                <a:solidFill>
                  <a:schemeClr val="bg1"/>
                </a:solidFill>
              </a:rPr>
              <a:t>Erde</a:t>
            </a:r>
            <a:endParaRPr lang="fr-CH" sz="1500" b="0" i="1" dirty="0">
              <a:solidFill>
                <a:schemeClr val="bg1"/>
              </a:solidFill>
            </a:endParaRPr>
          </a:p>
          <a:p>
            <a:r>
              <a:rPr lang="fr-CH" sz="1500" b="0" i="1" dirty="0">
                <a:solidFill>
                  <a:schemeClr val="bg1"/>
                </a:solidFill>
              </a:rPr>
              <a:t>Wüthrich Sébastien</a:t>
            </a:r>
          </a:p>
        </p:txBody>
      </p:sp>
      <p:sp>
        <p:nvSpPr>
          <p:cNvPr id="94" name="Structures d’accueil">
            <a:extLst>
              <a:ext uri="{FF2B5EF4-FFF2-40B4-BE49-F238E27FC236}">
                <a16:creationId xmlns:a16="http://schemas.microsoft.com/office/drawing/2014/main" id="{765B531E-0B08-4972-9ADC-DA406587AFC5}"/>
              </a:ext>
            </a:extLst>
          </p:cNvPr>
          <p:cNvSpPr/>
          <p:nvPr/>
        </p:nvSpPr>
        <p:spPr>
          <a:xfrm>
            <a:off x="9930473" y="7984779"/>
            <a:ext cx="2140053" cy="708579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fr-CH" sz="1500" b="0" i="1" dirty="0">
                <a:solidFill>
                  <a:schemeClr val="bg1"/>
                </a:solidFill>
              </a:rPr>
              <a:t>Centre Plan-Conthey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Fragnière Rachel</a:t>
            </a:r>
          </a:p>
        </p:txBody>
      </p:sp>
      <p:sp>
        <p:nvSpPr>
          <p:cNvPr id="95" name="Structures d’accueil">
            <a:extLst>
              <a:ext uri="{FF2B5EF4-FFF2-40B4-BE49-F238E27FC236}">
                <a16:creationId xmlns:a16="http://schemas.microsoft.com/office/drawing/2014/main" id="{F8183064-AD27-4402-9148-B75851231974}"/>
              </a:ext>
            </a:extLst>
          </p:cNvPr>
          <p:cNvSpPr/>
          <p:nvPr/>
        </p:nvSpPr>
        <p:spPr>
          <a:xfrm>
            <a:off x="9930473" y="8813533"/>
            <a:ext cx="2140053" cy="684377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fr-CH" sz="1500" b="0" i="1" dirty="0">
                <a:solidFill>
                  <a:schemeClr val="bg1"/>
                </a:solidFill>
              </a:rPr>
              <a:t>Centre Châteauneuf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Ancien centre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Sauthier Virginie</a:t>
            </a:r>
          </a:p>
        </p:txBody>
      </p:sp>
      <p:sp>
        <p:nvSpPr>
          <p:cNvPr id="3" name="Structures d’accueil">
            <a:extLst>
              <a:ext uri="{FF2B5EF4-FFF2-40B4-BE49-F238E27FC236}">
                <a16:creationId xmlns:a16="http://schemas.microsoft.com/office/drawing/2014/main" id="{24D1AC9E-A0F7-F4D7-5F97-D5CD479546D0}"/>
              </a:ext>
            </a:extLst>
          </p:cNvPr>
          <p:cNvSpPr/>
          <p:nvPr/>
        </p:nvSpPr>
        <p:spPr>
          <a:xfrm>
            <a:off x="9930471" y="9605120"/>
            <a:ext cx="2139358" cy="684377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fr-CH" sz="1500" b="0" i="1" dirty="0">
                <a:solidFill>
                  <a:schemeClr val="bg1"/>
                </a:solidFill>
              </a:rPr>
              <a:t>Centre Châteauneuf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Nouveau centre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Bruttin Christiane</a:t>
            </a:r>
          </a:p>
        </p:txBody>
      </p:sp>
      <p:sp>
        <p:nvSpPr>
          <p:cNvPr id="4" name="Structures d’accueil">
            <a:extLst>
              <a:ext uri="{FF2B5EF4-FFF2-40B4-BE49-F238E27FC236}">
                <a16:creationId xmlns:a16="http://schemas.microsoft.com/office/drawing/2014/main" id="{65C4670E-204A-1954-9794-873DE35CF12B}"/>
              </a:ext>
            </a:extLst>
          </p:cNvPr>
          <p:cNvSpPr/>
          <p:nvPr/>
        </p:nvSpPr>
        <p:spPr>
          <a:xfrm>
            <a:off x="7607758" y="7984779"/>
            <a:ext cx="2160000" cy="719999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La Marelle</a:t>
            </a:r>
          </a:p>
          <a:p>
            <a:r>
              <a:rPr lang="fr-CH" sz="1500" dirty="0">
                <a:solidFill>
                  <a:schemeClr val="bg1"/>
                </a:solidFill>
              </a:rPr>
              <a:t>Balmer Emmanuelle</a:t>
            </a:r>
          </a:p>
        </p:txBody>
      </p:sp>
      <p:sp>
        <p:nvSpPr>
          <p:cNvPr id="5" name="Structures d’accueil">
            <a:extLst>
              <a:ext uri="{FF2B5EF4-FFF2-40B4-BE49-F238E27FC236}">
                <a16:creationId xmlns:a16="http://schemas.microsoft.com/office/drawing/2014/main" id="{5081579C-C5A6-C797-FF60-D5F9A2D892CB}"/>
              </a:ext>
            </a:extLst>
          </p:cNvPr>
          <p:cNvSpPr/>
          <p:nvPr/>
        </p:nvSpPr>
        <p:spPr>
          <a:xfrm>
            <a:off x="7607758" y="6327267"/>
            <a:ext cx="2160000" cy="719999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Les Filous</a:t>
            </a:r>
          </a:p>
          <a:p>
            <a:r>
              <a:rPr lang="fr-CH" sz="1500" dirty="0">
                <a:solidFill>
                  <a:schemeClr val="bg1"/>
                </a:solidFill>
              </a:rPr>
              <a:t>Del Castillo Monica</a:t>
            </a:r>
          </a:p>
        </p:txBody>
      </p:sp>
      <p:sp>
        <p:nvSpPr>
          <p:cNvPr id="6" name="Structures d’accueil">
            <a:extLst>
              <a:ext uri="{FF2B5EF4-FFF2-40B4-BE49-F238E27FC236}">
                <a16:creationId xmlns:a16="http://schemas.microsoft.com/office/drawing/2014/main" id="{BFA37D95-EB76-8ABD-7719-BF0375C14293}"/>
              </a:ext>
            </a:extLst>
          </p:cNvPr>
          <p:cNvSpPr/>
          <p:nvPr/>
        </p:nvSpPr>
        <p:spPr>
          <a:xfrm>
            <a:off x="7607758" y="7156023"/>
            <a:ext cx="2151656" cy="720000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Les </a:t>
            </a:r>
            <a:r>
              <a:rPr lang="fr-CH" sz="1500" dirty="0" err="1">
                <a:solidFill>
                  <a:schemeClr val="bg1"/>
                </a:solidFill>
              </a:rPr>
              <a:t>Ptits</a:t>
            </a:r>
            <a:r>
              <a:rPr lang="fr-CH" sz="1500" dirty="0">
                <a:solidFill>
                  <a:schemeClr val="bg1"/>
                </a:solidFill>
              </a:rPr>
              <a:t> Loups</a:t>
            </a:r>
          </a:p>
          <a:p>
            <a:r>
              <a:rPr lang="fr-CH" sz="1500" dirty="0" err="1">
                <a:solidFill>
                  <a:schemeClr val="bg1"/>
                </a:solidFill>
              </a:rPr>
              <a:t>Zedi</a:t>
            </a:r>
            <a:r>
              <a:rPr lang="fr-CH" sz="1500" dirty="0">
                <a:solidFill>
                  <a:schemeClr val="bg1"/>
                </a:solidFill>
              </a:rPr>
              <a:t> Estelle</a:t>
            </a:r>
          </a:p>
        </p:txBody>
      </p:sp>
      <p:sp>
        <p:nvSpPr>
          <p:cNvPr id="7" name="Intégration">
            <a:extLst>
              <a:ext uri="{FF2B5EF4-FFF2-40B4-BE49-F238E27FC236}">
                <a16:creationId xmlns:a16="http://schemas.microsoft.com/office/drawing/2014/main" id="{93B8087A-D23D-101C-3558-70C55AEBCF5B}"/>
              </a:ext>
            </a:extLst>
          </p:cNvPr>
          <p:cNvSpPr/>
          <p:nvPr/>
        </p:nvSpPr>
        <p:spPr>
          <a:xfrm>
            <a:off x="12231904" y="11219100"/>
            <a:ext cx="2160000" cy="670417"/>
          </a:xfrm>
          <a:prstGeom prst="rect">
            <a:avLst/>
          </a:prstGeom>
          <a:solidFill>
            <a:srgbClr val="FFC47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Tour Lombarde</a:t>
            </a:r>
          </a:p>
          <a:p>
            <a:r>
              <a:rPr lang="fr-CH" sz="1500" dirty="0">
                <a:solidFill>
                  <a:schemeClr val="bg1"/>
                </a:solidFill>
              </a:rPr>
              <a:t>Gabbud Delphine</a:t>
            </a:r>
            <a:endParaRPr sz="1500" dirty="0">
              <a:solidFill>
                <a:schemeClr val="bg1"/>
              </a:solidFill>
            </a:endParaRPr>
          </a:p>
        </p:txBody>
      </p:sp>
      <p:sp>
        <p:nvSpPr>
          <p:cNvPr id="9" name="services aux citoyens">
            <a:extLst>
              <a:ext uri="{FF2B5EF4-FFF2-40B4-BE49-F238E27FC236}">
                <a16:creationId xmlns:a16="http://schemas.microsoft.com/office/drawing/2014/main" id="{5E167402-3E09-4817-3E1B-7DC3F58B99CB}"/>
              </a:ext>
            </a:extLst>
          </p:cNvPr>
          <p:cNvSpPr/>
          <p:nvPr/>
        </p:nvSpPr>
        <p:spPr>
          <a:xfrm>
            <a:off x="647450" y="3975683"/>
            <a:ext cx="2159998" cy="552733"/>
          </a:xfrm>
          <a:prstGeom prst="rect">
            <a:avLst/>
          </a:prstGeom>
          <a:solidFill>
            <a:schemeClr val="accent1">
              <a:hueOff val="114395"/>
              <a:lumOff val="-249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1800" dirty="0"/>
              <a:t>S</a:t>
            </a:r>
            <a:r>
              <a:rPr sz="1800" dirty="0" err="1"/>
              <a:t>ervices</a:t>
            </a:r>
            <a:r>
              <a:rPr sz="1800" dirty="0"/>
              <a:t> aux</a:t>
            </a:r>
            <a:r>
              <a:rPr lang="fr-CH" sz="1800" dirty="0"/>
              <a:t> </a:t>
            </a:r>
            <a:r>
              <a:rPr sz="1800" dirty="0" err="1"/>
              <a:t>citoyens</a:t>
            </a:r>
            <a:endParaRPr sz="1800" dirty="0"/>
          </a:p>
        </p:txBody>
      </p:sp>
      <p:sp>
        <p:nvSpPr>
          <p:cNvPr id="10" name="services ressources pour l’administration">
            <a:extLst>
              <a:ext uri="{FF2B5EF4-FFF2-40B4-BE49-F238E27FC236}">
                <a16:creationId xmlns:a16="http://schemas.microsoft.com/office/drawing/2014/main" id="{C24268A2-EAE6-6796-3E81-B0B167269DE1}"/>
              </a:ext>
            </a:extLst>
          </p:cNvPr>
          <p:cNvSpPr/>
          <p:nvPr/>
        </p:nvSpPr>
        <p:spPr>
          <a:xfrm>
            <a:off x="2942929" y="3975683"/>
            <a:ext cx="4467981" cy="552007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1800" dirty="0"/>
              <a:t>Services ressources pour l’administration</a:t>
            </a:r>
            <a:endParaRPr sz="1800" dirty="0"/>
          </a:p>
        </p:txBody>
      </p:sp>
      <p:sp>
        <p:nvSpPr>
          <p:cNvPr id="11" name="services à la population">
            <a:extLst>
              <a:ext uri="{FF2B5EF4-FFF2-40B4-BE49-F238E27FC236}">
                <a16:creationId xmlns:a16="http://schemas.microsoft.com/office/drawing/2014/main" id="{710D4664-DCD2-5748-4820-56A108B08B4D}"/>
              </a:ext>
            </a:extLst>
          </p:cNvPr>
          <p:cNvSpPr/>
          <p:nvPr/>
        </p:nvSpPr>
        <p:spPr>
          <a:xfrm>
            <a:off x="7594018" y="3975683"/>
            <a:ext cx="11339246" cy="540000"/>
          </a:xfrm>
          <a:prstGeom prst="rect">
            <a:avLst/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dirty="0"/>
              <a:t>S</a:t>
            </a:r>
            <a:r>
              <a:rPr dirty="0" err="1"/>
              <a:t>ervices</a:t>
            </a:r>
            <a:r>
              <a:rPr dirty="0"/>
              <a:t> à la population</a:t>
            </a:r>
          </a:p>
        </p:txBody>
      </p:sp>
      <p:sp>
        <p:nvSpPr>
          <p:cNvPr id="12" name="services techniques">
            <a:extLst>
              <a:ext uri="{FF2B5EF4-FFF2-40B4-BE49-F238E27FC236}">
                <a16:creationId xmlns:a16="http://schemas.microsoft.com/office/drawing/2014/main" id="{7B694752-CBDF-64CB-00CF-EAA3B71A7900}"/>
              </a:ext>
            </a:extLst>
          </p:cNvPr>
          <p:cNvSpPr/>
          <p:nvPr/>
        </p:nvSpPr>
        <p:spPr>
          <a:xfrm>
            <a:off x="19177204" y="3981101"/>
            <a:ext cx="4455916" cy="540000"/>
          </a:xfrm>
          <a:prstGeom prst="rect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dirty="0"/>
              <a:t>S</a:t>
            </a:r>
            <a:r>
              <a:rPr dirty="0" err="1"/>
              <a:t>ervices</a:t>
            </a:r>
            <a:r>
              <a:rPr dirty="0"/>
              <a:t> techniques</a:t>
            </a:r>
          </a:p>
        </p:txBody>
      </p:sp>
      <p:sp>
        <p:nvSpPr>
          <p:cNvPr id="14" name="Structures d’accueil">
            <a:extLst>
              <a:ext uri="{FF2B5EF4-FFF2-40B4-BE49-F238E27FC236}">
                <a16:creationId xmlns:a16="http://schemas.microsoft.com/office/drawing/2014/main" id="{FC21AE9C-088C-498F-C09B-3080EA0530B3}"/>
              </a:ext>
            </a:extLst>
          </p:cNvPr>
          <p:cNvSpPr/>
          <p:nvPr/>
        </p:nvSpPr>
        <p:spPr>
          <a:xfrm>
            <a:off x="14517914" y="7162850"/>
            <a:ext cx="2129465" cy="720000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Police de proximité</a:t>
            </a:r>
          </a:p>
          <a:p>
            <a:r>
              <a:rPr lang="fr-CH" sz="1500" dirty="0">
                <a:solidFill>
                  <a:schemeClr val="bg1"/>
                </a:solidFill>
              </a:rPr>
              <a:t>Rion Pascal</a:t>
            </a:r>
          </a:p>
        </p:txBody>
      </p:sp>
      <p:sp>
        <p:nvSpPr>
          <p:cNvPr id="15" name="Structures d’accueil">
            <a:extLst>
              <a:ext uri="{FF2B5EF4-FFF2-40B4-BE49-F238E27FC236}">
                <a16:creationId xmlns:a16="http://schemas.microsoft.com/office/drawing/2014/main" id="{E07E7432-747B-3596-190A-67323D51B167}"/>
              </a:ext>
            </a:extLst>
          </p:cNvPr>
          <p:cNvSpPr/>
          <p:nvPr/>
        </p:nvSpPr>
        <p:spPr>
          <a:xfrm>
            <a:off x="14517915" y="7991352"/>
            <a:ext cx="2129464" cy="702006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Police rurale-salubrité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Berthoud Claude</a:t>
            </a:r>
          </a:p>
        </p:txBody>
      </p:sp>
      <p:sp>
        <p:nvSpPr>
          <p:cNvPr id="16" name="Structures d’accueil">
            <a:extLst>
              <a:ext uri="{FF2B5EF4-FFF2-40B4-BE49-F238E27FC236}">
                <a16:creationId xmlns:a16="http://schemas.microsoft.com/office/drawing/2014/main" id="{8E3D2C83-22F5-6A74-485C-773B03DE45E0}"/>
              </a:ext>
            </a:extLst>
          </p:cNvPr>
          <p:cNvSpPr/>
          <p:nvPr/>
        </p:nvSpPr>
        <p:spPr>
          <a:xfrm>
            <a:off x="14525460" y="8810456"/>
            <a:ext cx="2121919" cy="690171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Prévention routière</a:t>
            </a:r>
          </a:p>
          <a:p>
            <a:r>
              <a:rPr lang="fr-CH" sz="1500" dirty="0">
                <a:solidFill>
                  <a:schemeClr val="bg1"/>
                </a:solidFill>
              </a:rPr>
              <a:t>Germanier Stéphane</a:t>
            </a:r>
          </a:p>
        </p:txBody>
      </p:sp>
      <p:sp>
        <p:nvSpPr>
          <p:cNvPr id="18" name="Formation">
            <a:extLst>
              <a:ext uri="{FF2B5EF4-FFF2-40B4-BE49-F238E27FC236}">
                <a16:creationId xmlns:a16="http://schemas.microsoft.com/office/drawing/2014/main" id="{79654024-6C32-81FA-4382-4303475FE01D}"/>
              </a:ext>
            </a:extLst>
          </p:cNvPr>
          <p:cNvSpPr/>
          <p:nvPr/>
        </p:nvSpPr>
        <p:spPr>
          <a:xfrm>
            <a:off x="12213029" y="4798387"/>
            <a:ext cx="2160000" cy="1188001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2000" b="1" dirty="0"/>
              <a:t>Culture et société</a:t>
            </a:r>
          </a:p>
          <a:p>
            <a:endParaRPr lang="fr-CH" sz="2000" dirty="0"/>
          </a:p>
          <a:p>
            <a:r>
              <a:rPr lang="fr-CH" sz="1600" i="1" dirty="0"/>
              <a:t>Perrier Anne</a:t>
            </a:r>
          </a:p>
        </p:txBody>
      </p:sp>
      <p:sp>
        <p:nvSpPr>
          <p:cNvPr id="19" name="Sports, culture, manifestations">
            <a:extLst>
              <a:ext uri="{FF2B5EF4-FFF2-40B4-BE49-F238E27FC236}">
                <a16:creationId xmlns:a16="http://schemas.microsoft.com/office/drawing/2014/main" id="{9522C768-E1BA-1376-7259-640D28EF3233}"/>
              </a:ext>
            </a:extLst>
          </p:cNvPr>
          <p:cNvSpPr/>
          <p:nvPr/>
        </p:nvSpPr>
        <p:spPr>
          <a:xfrm>
            <a:off x="9929775" y="10396707"/>
            <a:ext cx="2140053" cy="686047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Bibliothèques</a:t>
            </a:r>
          </a:p>
          <a:p>
            <a:r>
              <a:rPr lang="fr-CH" sz="1500" dirty="0">
                <a:solidFill>
                  <a:schemeClr val="bg1"/>
                </a:solidFill>
              </a:rPr>
              <a:t>Germanier Sarah</a:t>
            </a:r>
          </a:p>
        </p:txBody>
      </p:sp>
      <p:sp>
        <p:nvSpPr>
          <p:cNvPr id="20" name="Sports, culture, manifestations">
            <a:extLst>
              <a:ext uri="{FF2B5EF4-FFF2-40B4-BE49-F238E27FC236}">
                <a16:creationId xmlns:a16="http://schemas.microsoft.com/office/drawing/2014/main" id="{3C184968-42F3-C12E-BAD4-1DABF4A0ECD8}"/>
              </a:ext>
            </a:extLst>
          </p:cNvPr>
          <p:cNvSpPr/>
          <p:nvPr/>
        </p:nvSpPr>
        <p:spPr>
          <a:xfrm>
            <a:off x="12221638" y="7987795"/>
            <a:ext cx="2160000" cy="705564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Tourisme</a:t>
            </a:r>
          </a:p>
          <a:p>
            <a:r>
              <a:rPr lang="fr-CH" sz="1500" dirty="0">
                <a:solidFill>
                  <a:schemeClr val="bg1"/>
                </a:solidFill>
              </a:rPr>
              <a:t>Perrier Anne</a:t>
            </a:r>
          </a:p>
        </p:txBody>
      </p:sp>
      <p:sp>
        <p:nvSpPr>
          <p:cNvPr id="21" name="Sports, culture, manifestations">
            <a:extLst>
              <a:ext uri="{FF2B5EF4-FFF2-40B4-BE49-F238E27FC236}">
                <a16:creationId xmlns:a16="http://schemas.microsoft.com/office/drawing/2014/main" id="{C048E9A8-0692-E1BB-3536-377E0AE5B1DF}"/>
              </a:ext>
            </a:extLst>
          </p:cNvPr>
          <p:cNvSpPr/>
          <p:nvPr/>
        </p:nvSpPr>
        <p:spPr>
          <a:xfrm>
            <a:off x="12231904" y="8815373"/>
            <a:ext cx="2160000" cy="682537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Sports</a:t>
            </a:r>
          </a:p>
          <a:p>
            <a:r>
              <a:rPr lang="fr-CH" sz="1500" dirty="0">
                <a:solidFill>
                  <a:schemeClr val="bg1"/>
                </a:solidFill>
              </a:rPr>
              <a:t>Masserey Stéphane</a:t>
            </a:r>
          </a:p>
        </p:txBody>
      </p:sp>
      <p:sp>
        <p:nvSpPr>
          <p:cNvPr id="22" name="Intégration">
            <a:extLst>
              <a:ext uri="{FF2B5EF4-FFF2-40B4-BE49-F238E27FC236}">
                <a16:creationId xmlns:a16="http://schemas.microsoft.com/office/drawing/2014/main" id="{C057D9B7-16B0-BEAC-DAD4-F94BAAE3F7F5}"/>
              </a:ext>
            </a:extLst>
          </p:cNvPr>
          <p:cNvSpPr/>
          <p:nvPr/>
        </p:nvSpPr>
        <p:spPr>
          <a:xfrm>
            <a:off x="12231904" y="10405231"/>
            <a:ext cx="2160000" cy="682537"/>
          </a:xfrm>
          <a:prstGeom prst="rect">
            <a:avLst/>
          </a:prstGeom>
          <a:solidFill>
            <a:srgbClr val="FFC47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Salle Polyvalente</a:t>
            </a:r>
          </a:p>
          <a:p>
            <a:r>
              <a:rPr lang="fr-CH" sz="1500" dirty="0">
                <a:solidFill>
                  <a:schemeClr val="bg1"/>
                </a:solidFill>
              </a:rPr>
              <a:t>Glassey Ludovic</a:t>
            </a:r>
          </a:p>
        </p:txBody>
      </p:sp>
      <p:sp>
        <p:nvSpPr>
          <p:cNvPr id="25" name="Agence AVS communale">
            <a:extLst>
              <a:ext uri="{FF2B5EF4-FFF2-40B4-BE49-F238E27FC236}">
                <a16:creationId xmlns:a16="http://schemas.microsoft.com/office/drawing/2014/main" id="{251FCDD4-663F-C581-7E26-E54DA65E891D}"/>
              </a:ext>
            </a:extLst>
          </p:cNvPr>
          <p:cNvSpPr/>
          <p:nvPr/>
        </p:nvSpPr>
        <p:spPr>
          <a:xfrm>
            <a:off x="16803799" y="7162850"/>
            <a:ext cx="2129465" cy="713173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Sécurité incendie</a:t>
            </a:r>
          </a:p>
          <a:p>
            <a:r>
              <a:rPr lang="fr-CH" sz="1500" dirty="0">
                <a:solidFill>
                  <a:schemeClr val="bg1"/>
                </a:solidFill>
              </a:rPr>
              <a:t>Varone Jean-Marcel</a:t>
            </a:r>
          </a:p>
        </p:txBody>
      </p:sp>
      <p:sp>
        <p:nvSpPr>
          <p:cNvPr id="17" name="Sécurité">
            <a:extLst>
              <a:ext uri="{FF2B5EF4-FFF2-40B4-BE49-F238E27FC236}">
                <a16:creationId xmlns:a16="http://schemas.microsoft.com/office/drawing/2014/main" id="{32DFA6E2-38C3-DB6D-1C1C-91A618F96341}"/>
              </a:ext>
            </a:extLst>
          </p:cNvPr>
          <p:cNvSpPr/>
          <p:nvPr/>
        </p:nvSpPr>
        <p:spPr>
          <a:xfrm>
            <a:off x="21486509" y="4809225"/>
            <a:ext cx="2159977" cy="718917"/>
          </a:xfrm>
          <a:prstGeom prst="rect">
            <a:avLst/>
          </a:prstGeom>
          <a:solidFill>
            <a:srgbClr val="B516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2200" b="0">
                <a:solidFill>
                  <a:srgbClr val="FFFFFF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r>
              <a:rPr lang="fr-CH" sz="1600" b="1" dirty="0"/>
              <a:t>Domaines et bâtiments</a:t>
            </a:r>
          </a:p>
          <a:p>
            <a:endParaRPr lang="fr-CH" sz="1400" i="1" dirty="0"/>
          </a:p>
          <a:p>
            <a:r>
              <a:rPr lang="fr-CH" sz="1400" i="1" dirty="0"/>
              <a:t>Urso Fathen</a:t>
            </a:r>
            <a:endParaRPr sz="1400" i="1" dirty="0"/>
          </a:p>
        </p:txBody>
      </p:sp>
      <p:sp>
        <p:nvSpPr>
          <p:cNvPr id="27" name="Cadastre">
            <a:extLst>
              <a:ext uri="{FF2B5EF4-FFF2-40B4-BE49-F238E27FC236}">
                <a16:creationId xmlns:a16="http://schemas.microsoft.com/office/drawing/2014/main" id="{7E7C8CB6-2765-3F41-A00C-3B2E1D63BBAE}"/>
              </a:ext>
            </a:extLst>
          </p:cNvPr>
          <p:cNvSpPr/>
          <p:nvPr/>
        </p:nvSpPr>
        <p:spPr>
          <a:xfrm>
            <a:off x="21493751" y="6327267"/>
            <a:ext cx="2150390" cy="717013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Entretien Bâtiments </a:t>
            </a:r>
            <a:r>
              <a:rPr lang="fr-CH" sz="1500" dirty="0">
                <a:solidFill>
                  <a:schemeClr val="bg1"/>
                </a:solidFill>
              </a:rPr>
              <a:t>Berthouzoz Johann</a:t>
            </a:r>
          </a:p>
        </p:txBody>
      </p:sp>
      <p:sp>
        <p:nvSpPr>
          <p:cNvPr id="28" name="Mobilité, routes et ouvrages">
            <a:extLst>
              <a:ext uri="{FF2B5EF4-FFF2-40B4-BE49-F238E27FC236}">
                <a16:creationId xmlns:a16="http://schemas.microsoft.com/office/drawing/2014/main" id="{3A26649E-CDC6-2576-67B0-50201B0BAFC4}"/>
              </a:ext>
            </a:extLst>
          </p:cNvPr>
          <p:cNvSpPr/>
          <p:nvPr/>
        </p:nvSpPr>
        <p:spPr>
          <a:xfrm>
            <a:off x="19177181" y="6327268"/>
            <a:ext cx="2160000" cy="712174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Travaux publics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Fontannaz Frédéric</a:t>
            </a:r>
          </a:p>
        </p:txBody>
      </p:sp>
      <p:sp>
        <p:nvSpPr>
          <p:cNvPr id="23" name="Agriculture">
            <a:extLst>
              <a:ext uri="{FF2B5EF4-FFF2-40B4-BE49-F238E27FC236}">
                <a16:creationId xmlns:a16="http://schemas.microsoft.com/office/drawing/2014/main" id="{07D272C8-587D-FB97-734D-117A1E2E3EC3}"/>
              </a:ext>
            </a:extLst>
          </p:cNvPr>
          <p:cNvSpPr/>
          <p:nvPr/>
        </p:nvSpPr>
        <p:spPr>
          <a:xfrm>
            <a:off x="19174833" y="10390651"/>
            <a:ext cx="2140053" cy="69017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CH" sz="1500" dirty="0">
                <a:solidFill>
                  <a:schemeClr val="bg1"/>
                </a:solidFill>
              </a:rPr>
              <a:t>Fontainier</a:t>
            </a:r>
          </a:p>
          <a:p>
            <a:r>
              <a:rPr lang="fr-CH" sz="1500" dirty="0">
                <a:solidFill>
                  <a:schemeClr val="bg1"/>
                </a:solidFill>
              </a:rPr>
              <a:t>Dessimoz Cédric</a:t>
            </a:r>
          </a:p>
        </p:txBody>
      </p:sp>
      <p:sp>
        <p:nvSpPr>
          <p:cNvPr id="29" name="Agriculture">
            <a:extLst>
              <a:ext uri="{FF2B5EF4-FFF2-40B4-BE49-F238E27FC236}">
                <a16:creationId xmlns:a16="http://schemas.microsoft.com/office/drawing/2014/main" id="{C7A6C33F-92F3-8962-4CA9-8934D2E5B7F3}"/>
              </a:ext>
            </a:extLst>
          </p:cNvPr>
          <p:cNvSpPr/>
          <p:nvPr/>
        </p:nvSpPr>
        <p:spPr>
          <a:xfrm>
            <a:off x="19174806" y="9608676"/>
            <a:ext cx="2139359" cy="680821"/>
          </a:xfrm>
          <a:prstGeom prst="rect">
            <a:avLst/>
          </a:prstGeom>
          <a:solidFill>
            <a:srgbClr val="C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>
              <a:defRPr sz="1800" b="0" i="1"/>
            </a:lvl1pPr>
          </a:lstStyle>
          <a:p>
            <a:r>
              <a:rPr lang="fr-FR" sz="1500" dirty="0">
                <a:solidFill>
                  <a:schemeClr val="bg1"/>
                </a:solidFill>
              </a:rPr>
              <a:t>Garage</a:t>
            </a:r>
            <a:endParaRPr lang="fr-CH" sz="1500" dirty="0">
              <a:solidFill>
                <a:schemeClr val="bg1"/>
              </a:solidFill>
            </a:endParaRPr>
          </a:p>
          <a:p>
            <a:r>
              <a:rPr lang="fr-CH" sz="1500" dirty="0">
                <a:solidFill>
                  <a:schemeClr val="bg1"/>
                </a:solidFill>
              </a:rPr>
              <a:t>Dayer Gérald</a:t>
            </a:r>
          </a:p>
        </p:txBody>
      </p:sp>
      <p:sp>
        <p:nvSpPr>
          <p:cNvPr id="8" name="Structures d’accueil">
            <a:extLst>
              <a:ext uri="{FF2B5EF4-FFF2-40B4-BE49-F238E27FC236}">
                <a16:creationId xmlns:a16="http://schemas.microsoft.com/office/drawing/2014/main" id="{982CE113-D3B2-38D0-3434-02896C9EA03C}"/>
              </a:ext>
            </a:extLst>
          </p:cNvPr>
          <p:cNvSpPr/>
          <p:nvPr/>
        </p:nvSpPr>
        <p:spPr>
          <a:xfrm>
            <a:off x="9910527" y="6327267"/>
            <a:ext cx="2160000" cy="719999"/>
          </a:xfrm>
          <a:prstGeom prst="rect">
            <a:avLst/>
          </a:prstGeom>
          <a:solidFill>
            <a:srgbClr val="FE9301"/>
          </a:solidFill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2286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2743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3200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3657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r>
              <a:rPr lang="fr-CH" sz="1500" b="0" i="1" dirty="0">
                <a:solidFill>
                  <a:schemeClr val="bg1"/>
                </a:solidFill>
              </a:rPr>
              <a:t>Adjoints à la direction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Buchard Céline</a:t>
            </a:r>
          </a:p>
          <a:p>
            <a:r>
              <a:rPr lang="fr-CH" sz="1500" b="0" i="1" dirty="0">
                <a:solidFill>
                  <a:schemeClr val="bg1"/>
                </a:solidFill>
              </a:rPr>
              <a:t>Carrupt Nils</a:t>
            </a:r>
          </a:p>
        </p:txBody>
      </p:sp>
    </p:spTree>
    <p:extLst>
      <p:ext uri="{BB962C8B-B14F-4D97-AF65-F5344CB8AC3E}">
        <p14:creationId xmlns:p14="http://schemas.microsoft.com/office/powerpoint/2010/main" val="188898238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242</Words>
  <Application>Microsoft Office PowerPoint</Application>
  <PresentationFormat>Personnalisé</PresentationFormat>
  <Paragraphs>119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Helvetica Neue</vt:lpstr>
      <vt:lpstr>Helvetica Neue Light</vt:lpstr>
      <vt:lpstr>Helvetica Neue Medium</vt:lpstr>
      <vt:lpstr>White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 Germanier</dc:creator>
  <cp:lastModifiedBy>Yoan Joris</cp:lastModifiedBy>
  <cp:revision>131</cp:revision>
  <cp:lastPrinted>2025-08-28T09:30:50Z</cp:lastPrinted>
  <dcterms:modified xsi:type="dcterms:W3CDTF">2025-11-18T08:07:28Z</dcterms:modified>
</cp:coreProperties>
</file>